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7" r:id="rId2"/>
    <p:sldId id="256" r:id="rId3"/>
    <p:sldId id="267" r:id="rId4"/>
    <p:sldId id="259" r:id="rId5"/>
    <p:sldId id="268" r:id="rId6"/>
    <p:sldId id="269" r:id="rId7"/>
    <p:sldId id="270" r:id="rId8"/>
    <p:sldId id="271" r:id="rId9"/>
    <p:sldId id="272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D392"/>
    <a:srgbClr val="E89051"/>
    <a:srgbClr val="F8F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5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Thursday, May 19,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01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Thursday, May 19,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7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Thursday, May 19,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4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Thursday, May 19,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7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Thursday, May 19,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7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Thursday, May 19,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38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Thursday, May 19,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43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Thursday, May 19,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50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Thursday, May 19,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80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Thursday, May 19,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82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Thursday, May 19,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8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Thursday, May 19, 2022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8554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27" r:id="rId4"/>
    <p:sldLayoutId id="2147483728" r:id="rId5"/>
    <p:sldLayoutId id="2147483733" r:id="rId6"/>
    <p:sldLayoutId id="2147483729" r:id="rId7"/>
    <p:sldLayoutId id="2147483730" r:id="rId8"/>
    <p:sldLayoutId id="2147483731" r:id="rId9"/>
    <p:sldLayoutId id="2147483732" r:id="rId10"/>
    <p:sldLayoutId id="2147483734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BC072A9-737B-43EA-8F67-8155C25E6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B06CB7-868E-4636-A33A-E193292A6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D90F94-5ADB-4D14-BFA5-C0815CAE6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363CA8-5C36-495E-B8C3-13DA1EB031CD}"/>
              </a:ext>
            </a:extLst>
          </p:cNvPr>
          <p:cNvSpPr/>
          <p:nvPr/>
        </p:nvSpPr>
        <p:spPr>
          <a:xfrm>
            <a:off x="4034844" y="6408280"/>
            <a:ext cx="8390375" cy="526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54A4E72-9458-47C5-93B9-DB41C7205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44" y="6406425"/>
            <a:ext cx="935362" cy="461996"/>
          </a:xfrm>
          <a:prstGeom prst="rect">
            <a:avLst/>
          </a:prstGeom>
        </p:spPr>
      </p:pic>
      <p:pic>
        <p:nvPicPr>
          <p:cNvPr id="10" name="Picture 9" descr="A group of colorful flowers&#10;&#10;Description automatically generated with low confidence">
            <a:extLst>
              <a:ext uri="{FF2B5EF4-FFF2-40B4-BE49-F238E27FC236}">
                <a16:creationId xmlns:a16="http://schemas.microsoft.com/office/drawing/2014/main" id="{6029E08F-B625-47C9-8BFC-C41AF6E76C2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0443" y="387159"/>
            <a:ext cx="8602769" cy="44917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8F5A6B-3AAD-4800-B29F-FBE613E8C12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12366" y="1620685"/>
            <a:ext cx="7853307" cy="37127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CBF0C9A-CADD-4ABF-B98A-5E5BA283EFD9}"/>
              </a:ext>
            </a:extLst>
          </p:cNvPr>
          <p:cNvSpPr txBox="1"/>
          <p:nvPr/>
        </p:nvSpPr>
        <p:spPr>
          <a:xfrm>
            <a:off x="865516" y="1505075"/>
            <a:ext cx="861203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+mj-lt"/>
              </a:rPr>
              <a:t>Join the Augmented Society Network to lift the lid on some of this century’s most important societal and technological challenges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9638B2-C298-43DF-9E53-E488FD880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47" y="5764743"/>
            <a:ext cx="9952695" cy="972605"/>
          </a:xfrm>
        </p:spPr>
        <p:txBody>
          <a:bodyPr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Creativity offers us a new formula for 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CB15E6-158A-47B4-B8D0-1CEFAD536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0477" y="5533096"/>
            <a:ext cx="8390375" cy="678094"/>
          </a:xfrm>
        </p:spPr>
        <p:txBody>
          <a:bodyPr>
            <a:normAutofit/>
          </a:bodyPr>
          <a:lstStyle/>
          <a:p>
            <a:pPr algn="r"/>
            <a:r>
              <a:rPr lang="en-US" sz="1200" dirty="0"/>
              <a:t>ASN Project 2022-23</a:t>
            </a:r>
          </a:p>
          <a:p>
            <a:pPr algn="r"/>
            <a:r>
              <a:rPr lang="en-US" sz="1200" dirty="0"/>
              <a:t>The ASN an RSA Fellow Network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DCC244-84A3-4958-B27C-A125CA27DE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917" y="6393549"/>
            <a:ext cx="5410635" cy="51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70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BC072A9-737B-43EA-8F67-8155C25E6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B06CB7-868E-4636-A33A-E193292A6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D90F94-5ADB-4D14-BFA5-C0815CAE6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363CA8-5C36-495E-B8C3-13DA1EB031CD}"/>
              </a:ext>
            </a:extLst>
          </p:cNvPr>
          <p:cNvSpPr/>
          <p:nvPr/>
        </p:nvSpPr>
        <p:spPr>
          <a:xfrm>
            <a:off x="4034844" y="6408280"/>
            <a:ext cx="8390375" cy="526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54A4E72-9458-47C5-93B9-DB41C7205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44" y="6406425"/>
            <a:ext cx="935362" cy="461996"/>
          </a:xfrm>
          <a:prstGeom prst="rect">
            <a:avLst/>
          </a:prstGeom>
        </p:spPr>
      </p:pic>
      <p:pic>
        <p:nvPicPr>
          <p:cNvPr id="10" name="Picture 9" descr="A group of colorful flowers&#10;&#10;Description automatically generated with low confidence">
            <a:extLst>
              <a:ext uri="{FF2B5EF4-FFF2-40B4-BE49-F238E27FC236}">
                <a16:creationId xmlns:a16="http://schemas.microsoft.com/office/drawing/2014/main" id="{6029E08F-B625-47C9-8BFC-C41AF6E76C2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0443" y="387159"/>
            <a:ext cx="8602769" cy="44917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8F5A6B-3AAD-4800-B29F-FBE613E8C12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12366" y="1620685"/>
            <a:ext cx="7853307" cy="37127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CBF0C9A-CADD-4ABF-B98A-5E5BA283EFD9}"/>
              </a:ext>
            </a:extLst>
          </p:cNvPr>
          <p:cNvSpPr txBox="1"/>
          <p:nvPr/>
        </p:nvSpPr>
        <p:spPr>
          <a:xfrm>
            <a:off x="806523" y="612631"/>
            <a:ext cx="861203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+mj-lt"/>
              </a:rPr>
              <a:t>Discussion: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+mj-lt"/>
              </a:rPr>
              <a:t>What do we want to achieve?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+mj-lt"/>
              </a:rPr>
              <a:t>What do you want to contribute?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9638B2-C298-43DF-9E53-E488FD880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47" y="5764743"/>
            <a:ext cx="9952695" cy="972605"/>
          </a:xfrm>
        </p:spPr>
        <p:txBody>
          <a:bodyPr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Creativity offers us a new formula for 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CB15E6-158A-47B4-B8D0-1CEFAD536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0477" y="5533096"/>
            <a:ext cx="8390375" cy="678094"/>
          </a:xfrm>
        </p:spPr>
        <p:txBody>
          <a:bodyPr>
            <a:normAutofit/>
          </a:bodyPr>
          <a:lstStyle/>
          <a:p>
            <a:pPr algn="r"/>
            <a:r>
              <a:rPr lang="en-US" sz="1200" dirty="0"/>
              <a:t>ASN Project 2022-23</a:t>
            </a:r>
          </a:p>
          <a:p>
            <a:pPr algn="r"/>
            <a:r>
              <a:rPr lang="en-US" sz="1200" dirty="0"/>
              <a:t>The ASN an RSA Fellow Network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DCC244-84A3-4958-B27C-A125CA27DE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917" y="6393549"/>
            <a:ext cx="5410635" cy="51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03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3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 descr="Paint splash on a white background">
            <a:extLst>
              <a:ext uri="{FF2B5EF4-FFF2-40B4-BE49-F238E27FC236}">
                <a16:creationId xmlns:a16="http://schemas.microsoft.com/office/drawing/2014/main" id="{7A7E960A-5E71-E760-E1CE-3A4C95D647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80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23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9638B2-C298-43DF-9E53-E488FD880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536" y="2959877"/>
            <a:ext cx="3450565" cy="3531403"/>
          </a:xfrm>
        </p:spPr>
        <p:txBody>
          <a:bodyPr anchor="t">
            <a:norm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Creativity offers us a new formula for 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CB15E6-158A-47B4-B8D0-1CEFAD536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536" y="525970"/>
            <a:ext cx="3361243" cy="1600225"/>
          </a:xfrm>
        </p:spPr>
        <p:txBody>
          <a:bodyPr anchor="b">
            <a:norm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ASN Project 2022-23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</a:rPr>
              <a:t>The ASN an RSA Fellow Network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C485DF-A5A7-45D5-92D8-E6A8A36E3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946" y="18441"/>
            <a:ext cx="7440183" cy="707137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4E9234A0-A8C2-4B6B-93CB-51A4D9145F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676" y="612057"/>
            <a:ext cx="2102949" cy="103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47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BC072A9-737B-43EA-8F67-8155C25E6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B06CB7-868E-4636-A33A-E193292A6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D90F94-5ADB-4D14-BFA5-C0815CAE6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363CA8-5C36-495E-B8C3-13DA1EB031CD}"/>
              </a:ext>
            </a:extLst>
          </p:cNvPr>
          <p:cNvSpPr/>
          <p:nvPr/>
        </p:nvSpPr>
        <p:spPr>
          <a:xfrm>
            <a:off x="4034844" y="6408280"/>
            <a:ext cx="8390375" cy="526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54A4E72-9458-47C5-93B9-DB41C7205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44" y="6406425"/>
            <a:ext cx="935362" cy="461996"/>
          </a:xfrm>
          <a:prstGeom prst="rect">
            <a:avLst/>
          </a:prstGeom>
        </p:spPr>
      </p:pic>
      <p:pic>
        <p:nvPicPr>
          <p:cNvPr id="10" name="Picture 9" descr="A group of colorful flowers&#10;&#10;Description automatically generated with low confidence">
            <a:extLst>
              <a:ext uri="{FF2B5EF4-FFF2-40B4-BE49-F238E27FC236}">
                <a16:creationId xmlns:a16="http://schemas.microsoft.com/office/drawing/2014/main" id="{6029E08F-B625-47C9-8BFC-C41AF6E76C2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0443" y="387159"/>
            <a:ext cx="8602769" cy="44917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8F5A6B-3AAD-4800-B29F-FBE613E8C12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12366" y="1620685"/>
            <a:ext cx="7853307" cy="37127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9638B2-C298-43DF-9E53-E488FD880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47" y="5764743"/>
            <a:ext cx="9952695" cy="972605"/>
          </a:xfrm>
        </p:spPr>
        <p:txBody>
          <a:bodyPr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Creativity offers us a new formula for 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CB15E6-158A-47B4-B8D0-1CEFAD536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0477" y="5533096"/>
            <a:ext cx="8390375" cy="678094"/>
          </a:xfrm>
        </p:spPr>
        <p:txBody>
          <a:bodyPr>
            <a:normAutofit/>
          </a:bodyPr>
          <a:lstStyle/>
          <a:p>
            <a:pPr algn="r"/>
            <a:r>
              <a:rPr lang="en-US" sz="1200" dirty="0"/>
              <a:t>ASN Project 2022-23</a:t>
            </a:r>
          </a:p>
          <a:p>
            <a:pPr algn="r"/>
            <a:r>
              <a:rPr lang="en-US" sz="1200" dirty="0"/>
              <a:t>The ASN an RSA Fellow Network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DCC244-84A3-4958-B27C-A125CA27DE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812" y="6403283"/>
            <a:ext cx="5410635" cy="5142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8BE4131-BBB6-41C0-B0C5-A4D2C3A3E796}"/>
              </a:ext>
            </a:extLst>
          </p:cNvPr>
          <p:cNvSpPr txBox="1"/>
          <p:nvPr/>
        </p:nvSpPr>
        <p:spPr>
          <a:xfrm>
            <a:off x="575988" y="2315759"/>
            <a:ext cx="45978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+mj-lt"/>
              </a:rPr>
              <a:t>ASN 2021 Project </a:t>
            </a:r>
            <a:r>
              <a:rPr lang="en-US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 opportunity to re-imagine learning</a:t>
            </a:r>
          </a:p>
          <a:p>
            <a:r>
              <a:rPr lang="en-US" i="1" dirty="0">
                <a:latin typeface="Calibri" panose="020F0502020204030204" pitchFamily="34" charset="0"/>
              </a:rPr>
              <a:t>30 Authors 5 continents</a:t>
            </a:r>
            <a:endParaRPr lang="en-US" sz="4400" dirty="0">
              <a:latin typeface="+mj-lt"/>
            </a:endParaRPr>
          </a:p>
        </p:txBody>
      </p:sp>
      <p:pic>
        <p:nvPicPr>
          <p:cNvPr id="14" name="Picture 1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6B033795-6329-40E2-8EDD-FA6EB16E76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087" y="1176179"/>
            <a:ext cx="2862923" cy="368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62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BC072A9-737B-43EA-8F67-8155C25E6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08F5BB-4801-469B-9F4C-73A863DCB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0" y="-1374589"/>
            <a:ext cx="13250425" cy="68816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9638B2-C298-43DF-9E53-E488FD880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47" y="5764743"/>
            <a:ext cx="9952695" cy="972605"/>
          </a:xfrm>
        </p:spPr>
        <p:txBody>
          <a:bodyPr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Creativity offers us a new formula for 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CB15E6-158A-47B4-B8D0-1CEFAD536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0477" y="5533096"/>
            <a:ext cx="8390375" cy="678094"/>
          </a:xfrm>
        </p:spPr>
        <p:txBody>
          <a:bodyPr>
            <a:normAutofit/>
          </a:bodyPr>
          <a:lstStyle/>
          <a:p>
            <a:pPr algn="r"/>
            <a:r>
              <a:rPr lang="en-US" sz="1200" dirty="0"/>
              <a:t>ASN Project 2022-23</a:t>
            </a:r>
          </a:p>
          <a:p>
            <a:pPr algn="r"/>
            <a:r>
              <a:rPr lang="en-US" sz="1200" dirty="0"/>
              <a:t>The ASN an RSA Fellow Network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B06CB7-868E-4636-A33A-E193292A6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D90F94-5ADB-4D14-BFA5-C0815CAE6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DCC244-84A3-4958-B27C-A125CA27D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99" y="6371427"/>
            <a:ext cx="5410635" cy="51424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CBF0C9A-CADD-4ABF-B98A-5E5BA283EFD9}"/>
              </a:ext>
            </a:extLst>
          </p:cNvPr>
          <p:cNvSpPr txBox="1"/>
          <p:nvPr/>
        </p:nvSpPr>
        <p:spPr>
          <a:xfrm>
            <a:off x="215005" y="3342509"/>
            <a:ext cx="5463898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+mj-lt"/>
              </a:rPr>
              <a:t>ASN 2022/23 Project </a:t>
            </a:r>
            <a:r>
              <a:rPr lang="en-US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Creativity offers us a new formula for life</a:t>
            </a:r>
            <a:endParaRPr lang="en-US" sz="4400" dirty="0">
              <a:latin typeface="+mj-lt"/>
            </a:endParaRP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D4A857F4-B45B-4ADD-8E84-BD2D382164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44" y="6406425"/>
            <a:ext cx="935362" cy="46199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B12235D-A2C1-463E-8DF9-F2C1859B643B}"/>
              </a:ext>
            </a:extLst>
          </p:cNvPr>
          <p:cNvSpPr/>
          <p:nvPr/>
        </p:nvSpPr>
        <p:spPr>
          <a:xfrm>
            <a:off x="4970206" y="6406425"/>
            <a:ext cx="8390375" cy="526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CBB16C-660C-4A7D-A603-208D7F2A6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307" y="6393549"/>
            <a:ext cx="5410635" cy="51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10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BC072A9-737B-43EA-8F67-8155C25E6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B06CB7-868E-4636-A33A-E193292A6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D90F94-5ADB-4D14-BFA5-C0815CAE6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363CA8-5C36-495E-B8C3-13DA1EB031CD}"/>
              </a:ext>
            </a:extLst>
          </p:cNvPr>
          <p:cNvSpPr/>
          <p:nvPr/>
        </p:nvSpPr>
        <p:spPr>
          <a:xfrm>
            <a:off x="4034844" y="6408280"/>
            <a:ext cx="8390375" cy="526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54A4E72-9458-47C5-93B9-DB41C7205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44" y="6406425"/>
            <a:ext cx="935362" cy="461996"/>
          </a:xfrm>
          <a:prstGeom prst="rect">
            <a:avLst/>
          </a:prstGeom>
        </p:spPr>
      </p:pic>
      <p:pic>
        <p:nvPicPr>
          <p:cNvPr id="10" name="Picture 9" descr="A group of colorful flowers&#10;&#10;Description automatically generated with low confidence">
            <a:extLst>
              <a:ext uri="{FF2B5EF4-FFF2-40B4-BE49-F238E27FC236}">
                <a16:creationId xmlns:a16="http://schemas.microsoft.com/office/drawing/2014/main" id="{6029E08F-B625-47C9-8BFC-C41AF6E76C2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0443" y="387159"/>
            <a:ext cx="8602769" cy="44917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8F5A6B-3AAD-4800-B29F-FBE613E8C12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12366" y="1620685"/>
            <a:ext cx="7853307" cy="37127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CBF0C9A-CADD-4ABF-B98A-5E5BA283EFD9}"/>
              </a:ext>
            </a:extLst>
          </p:cNvPr>
          <p:cNvSpPr txBox="1"/>
          <p:nvPr/>
        </p:nvSpPr>
        <p:spPr>
          <a:xfrm>
            <a:off x="865516" y="1505075"/>
            <a:ext cx="861203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+mj-lt"/>
              </a:rPr>
              <a:t>Explore how creativity drives innovation, science and manufacturing; how it could provide solutions to world problems; and help us to adapt to change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9638B2-C298-43DF-9E53-E488FD880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47" y="5764743"/>
            <a:ext cx="9952695" cy="972605"/>
          </a:xfrm>
        </p:spPr>
        <p:txBody>
          <a:bodyPr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Creativity offers us a new formula for 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CB15E6-158A-47B4-B8D0-1CEFAD536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0477" y="5533096"/>
            <a:ext cx="8390375" cy="678094"/>
          </a:xfrm>
        </p:spPr>
        <p:txBody>
          <a:bodyPr>
            <a:normAutofit/>
          </a:bodyPr>
          <a:lstStyle/>
          <a:p>
            <a:pPr algn="r"/>
            <a:r>
              <a:rPr lang="en-US" sz="1200" dirty="0"/>
              <a:t>ASN Project 2022-23</a:t>
            </a:r>
          </a:p>
          <a:p>
            <a:pPr algn="r"/>
            <a:r>
              <a:rPr lang="en-US" sz="1200" dirty="0"/>
              <a:t>The ASN an RSA Fellow Network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DCC244-84A3-4958-B27C-A125CA27DE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917" y="6393549"/>
            <a:ext cx="5410635" cy="51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69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BC072A9-737B-43EA-8F67-8155C25E6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B06CB7-868E-4636-A33A-E193292A6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D90F94-5ADB-4D14-BFA5-C0815CAE6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363CA8-5C36-495E-B8C3-13DA1EB031CD}"/>
              </a:ext>
            </a:extLst>
          </p:cNvPr>
          <p:cNvSpPr/>
          <p:nvPr/>
        </p:nvSpPr>
        <p:spPr>
          <a:xfrm>
            <a:off x="4034844" y="6408280"/>
            <a:ext cx="8390375" cy="526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54A4E72-9458-47C5-93B9-DB41C7205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44" y="6406425"/>
            <a:ext cx="935362" cy="461996"/>
          </a:xfrm>
          <a:prstGeom prst="rect">
            <a:avLst/>
          </a:prstGeom>
        </p:spPr>
      </p:pic>
      <p:pic>
        <p:nvPicPr>
          <p:cNvPr id="10" name="Picture 9" descr="A group of colorful flowers&#10;&#10;Description automatically generated with low confidence">
            <a:extLst>
              <a:ext uri="{FF2B5EF4-FFF2-40B4-BE49-F238E27FC236}">
                <a16:creationId xmlns:a16="http://schemas.microsoft.com/office/drawing/2014/main" id="{6029E08F-B625-47C9-8BFC-C41AF6E76C2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0443" y="387159"/>
            <a:ext cx="8602769" cy="44917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8F5A6B-3AAD-4800-B29F-FBE613E8C12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12366" y="1620685"/>
            <a:ext cx="7853307" cy="37127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CBF0C9A-CADD-4ABF-B98A-5E5BA283EFD9}"/>
              </a:ext>
            </a:extLst>
          </p:cNvPr>
          <p:cNvSpPr txBox="1"/>
          <p:nvPr/>
        </p:nvSpPr>
        <p:spPr>
          <a:xfrm>
            <a:off x="806523" y="612631"/>
            <a:ext cx="861203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+mj-lt"/>
              </a:rPr>
              <a:t>The project:</a:t>
            </a:r>
          </a:p>
          <a:p>
            <a:r>
              <a:rPr lang="en-US" sz="3200" dirty="0">
                <a:latin typeface="+mj-lt"/>
              </a:rPr>
              <a:t>provides the opportunity to rethink the importance of creativity by eliciting on our individual creative experiences &amp; through learning from others 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will bring the diverse expression of creativity together in one simultaneous online event &amp; exhibition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9638B2-C298-43DF-9E53-E488FD880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47" y="5764743"/>
            <a:ext cx="9952695" cy="972605"/>
          </a:xfrm>
        </p:spPr>
        <p:txBody>
          <a:bodyPr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Creativity offers us a new formula for 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CB15E6-158A-47B4-B8D0-1CEFAD536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0477" y="5533096"/>
            <a:ext cx="8390375" cy="678094"/>
          </a:xfrm>
        </p:spPr>
        <p:txBody>
          <a:bodyPr>
            <a:normAutofit/>
          </a:bodyPr>
          <a:lstStyle/>
          <a:p>
            <a:pPr algn="r"/>
            <a:r>
              <a:rPr lang="en-US" sz="1200" dirty="0"/>
              <a:t>ASN Project 2022-23</a:t>
            </a:r>
          </a:p>
          <a:p>
            <a:pPr algn="r"/>
            <a:r>
              <a:rPr lang="en-US" sz="1200" dirty="0"/>
              <a:t>The ASN an RSA Fellow Network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DCC244-84A3-4958-B27C-A125CA27DE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917" y="6393549"/>
            <a:ext cx="5410635" cy="51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23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BC072A9-737B-43EA-8F67-8155C25E6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B06CB7-868E-4636-A33A-E193292A6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D90F94-5ADB-4D14-BFA5-C0815CAE6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363CA8-5C36-495E-B8C3-13DA1EB031CD}"/>
              </a:ext>
            </a:extLst>
          </p:cNvPr>
          <p:cNvSpPr/>
          <p:nvPr/>
        </p:nvSpPr>
        <p:spPr>
          <a:xfrm>
            <a:off x="4034844" y="6408280"/>
            <a:ext cx="8390375" cy="526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54A4E72-9458-47C5-93B9-DB41C7205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44" y="6406425"/>
            <a:ext cx="935362" cy="461996"/>
          </a:xfrm>
          <a:prstGeom prst="rect">
            <a:avLst/>
          </a:prstGeom>
        </p:spPr>
      </p:pic>
      <p:pic>
        <p:nvPicPr>
          <p:cNvPr id="10" name="Picture 9" descr="A group of colorful flowers&#10;&#10;Description automatically generated with low confidence">
            <a:extLst>
              <a:ext uri="{FF2B5EF4-FFF2-40B4-BE49-F238E27FC236}">
                <a16:creationId xmlns:a16="http://schemas.microsoft.com/office/drawing/2014/main" id="{6029E08F-B625-47C9-8BFC-C41AF6E76C2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0443" y="387159"/>
            <a:ext cx="8602769" cy="44917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8F5A6B-3AAD-4800-B29F-FBE613E8C12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12366" y="1620685"/>
            <a:ext cx="7853307" cy="37127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CBF0C9A-CADD-4ABF-B98A-5E5BA283EFD9}"/>
              </a:ext>
            </a:extLst>
          </p:cNvPr>
          <p:cNvSpPr txBox="1"/>
          <p:nvPr/>
        </p:nvSpPr>
        <p:spPr>
          <a:xfrm>
            <a:off x="806523" y="612631"/>
            <a:ext cx="8612038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+mj-lt"/>
              </a:rPr>
              <a:t>The project: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project leads on 5 continents, the global      RSA &amp; other contacts to gather 99+ creative experiences globally</a:t>
            </a:r>
          </a:p>
          <a:p>
            <a:endParaRPr lang="en-US" sz="32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is a unique opportunity to harness collaboration across all lived experiences around the world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9638B2-C298-43DF-9E53-E488FD880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47" y="5764743"/>
            <a:ext cx="9952695" cy="972605"/>
          </a:xfrm>
        </p:spPr>
        <p:txBody>
          <a:bodyPr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Creativity offers us a new formula for 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CB15E6-158A-47B4-B8D0-1CEFAD536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0477" y="5533096"/>
            <a:ext cx="8390375" cy="678094"/>
          </a:xfrm>
        </p:spPr>
        <p:txBody>
          <a:bodyPr>
            <a:normAutofit/>
          </a:bodyPr>
          <a:lstStyle/>
          <a:p>
            <a:pPr algn="r"/>
            <a:r>
              <a:rPr lang="en-US" sz="1200" dirty="0"/>
              <a:t>ASN Project 2022-23</a:t>
            </a:r>
          </a:p>
          <a:p>
            <a:pPr algn="r"/>
            <a:r>
              <a:rPr lang="en-US" sz="1200" dirty="0"/>
              <a:t>The ASN an RSA Fellow Network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DCC244-84A3-4958-B27C-A125CA27DE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917" y="6393549"/>
            <a:ext cx="5410635" cy="51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40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BC072A9-737B-43EA-8F67-8155C25E6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B06CB7-868E-4636-A33A-E193292A6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D90F94-5ADB-4D14-BFA5-C0815CAE6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363CA8-5C36-495E-B8C3-13DA1EB031CD}"/>
              </a:ext>
            </a:extLst>
          </p:cNvPr>
          <p:cNvSpPr/>
          <p:nvPr/>
        </p:nvSpPr>
        <p:spPr>
          <a:xfrm>
            <a:off x="4034844" y="6408280"/>
            <a:ext cx="8390375" cy="526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54A4E72-9458-47C5-93B9-DB41C7205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44" y="6406425"/>
            <a:ext cx="935362" cy="461996"/>
          </a:xfrm>
          <a:prstGeom prst="rect">
            <a:avLst/>
          </a:prstGeom>
        </p:spPr>
      </p:pic>
      <p:pic>
        <p:nvPicPr>
          <p:cNvPr id="10" name="Picture 9" descr="A group of colorful flowers&#10;&#10;Description automatically generated with low confidence">
            <a:extLst>
              <a:ext uri="{FF2B5EF4-FFF2-40B4-BE49-F238E27FC236}">
                <a16:creationId xmlns:a16="http://schemas.microsoft.com/office/drawing/2014/main" id="{6029E08F-B625-47C9-8BFC-C41AF6E76C2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0443" y="387159"/>
            <a:ext cx="8602769" cy="44917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8F5A6B-3AAD-4800-B29F-FBE613E8C12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12366" y="1620685"/>
            <a:ext cx="7853307" cy="37127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CBF0C9A-CADD-4ABF-B98A-5E5BA283EFD9}"/>
              </a:ext>
            </a:extLst>
          </p:cNvPr>
          <p:cNvSpPr txBox="1"/>
          <p:nvPr/>
        </p:nvSpPr>
        <p:spPr>
          <a:xfrm>
            <a:off x="806523" y="612631"/>
            <a:ext cx="8612038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+mj-lt"/>
              </a:rPr>
              <a:t>Your commitment: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demonstrate, document &amp; showcase creative experience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explore what the future holds for humankind - using creativity to redesign our impact on the environment and society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9638B2-C298-43DF-9E53-E488FD880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47" y="5764743"/>
            <a:ext cx="9952695" cy="972605"/>
          </a:xfrm>
        </p:spPr>
        <p:txBody>
          <a:bodyPr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Creativity offers us a new formula for 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CB15E6-158A-47B4-B8D0-1CEFAD536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0477" y="5533096"/>
            <a:ext cx="8390375" cy="678094"/>
          </a:xfrm>
        </p:spPr>
        <p:txBody>
          <a:bodyPr>
            <a:normAutofit/>
          </a:bodyPr>
          <a:lstStyle/>
          <a:p>
            <a:pPr algn="r"/>
            <a:r>
              <a:rPr lang="en-US" sz="1200" dirty="0"/>
              <a:t>ASN Project 2022-23</a:t>
            </a:r>
          </a:p>
          <a:p>
            <a:pPr algn="r"/>
            <a:r>
              <a:rPr lang="en-US" sz="1200" dirty="0"/>
              <a:t>The ASN an RSA Fellow Network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DCC244-84A3-4958-B27C-A125CA27DE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917" y="6393549"/>
            <a:ext cx="5410635" cy="51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66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BC072A9-737B-43EA-8F67-8155C25E6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B06CB7-868E-4636-A33A-E193292A6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D90F94-5ADB-4D14-BFA5-C0815CAE6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363CA8-5C36-495E-B8C3-13DA1EB031CD}"/>
              </a:ext>
            </a:extLst>
          </p:cNvPr>
          <p:cNvSpPr/>
          <p:nvPr/>
        </p:nvSpPr>
        <p:spPr>
          <a:xfrm>
            <a:off x="4034844" y="6408280"/>
            <a:ext cx="8390375" cy="526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54A4E72-9458-47C5-93B9-DB41C7205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44" y="6406425"/>
            <a:ext cx="935362" cy="461996"/>
          </a:xfrm>
          <a:prstGeom prst="rect">
            <a:avLst/>
          </a:prstGeom>
        </p:spPr>
      </p:pic>
      <p:pic>
        <p:nvPicPr>
          <p:cNvPr id="10" name="Picture 9" descr="A group of colorful flowers&#10;&#10;Description automatically generated with low confidence">
            <a:extLst>
              <a:ext uri="{FF2B5EF4-FFF2-40B4-BE49-F238E27FC236}">
                <a16:creationId xmlns:a16="http://schemas.microsoft.com/office/drawing/2014/main" id="{6029E08F-B625-47C9-8BFC-C41AF6E76C2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0443" y="387159"/>
            <a:ext cx="8602769" cy="44917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8F5A6B-3AAD-4800-B29F-FBE613E8C12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12366" y="1620685"/>
            <a:ext cx="7853307" cy="37127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CBF0C9A-CADD-4ABF-B98A-5E5BA283EFD9}"/>
              </a:ext>
            </a:extLst>
          </p:cNvPr>
          <p:cNvSpPr txBox="1"/>
          <p:nvPr/>
        </p:nvSpPr>
        <p:spPr>
          <a:xfrm>
            <a:off x="806523" y="612631"/>
            <a:ext cx="8612038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+mj-lt"/>
              </a:rPr>
              <a:t>Current Project team:</a:t>
            </a:r>
          </a:p>
          <a:p>
            <a:r>
              <a:rPr lang="en-US" sz="1600" dirty="0">
                <a:latin typeface="+mj-lt"/>
              </a:rPr>
              <a:t>Zoe Camper FRSA, Founder &amp; CEO of Zoë Camper LLC. Co-founder The Augmented Society Network (North America) </a:t>
            </a:r>
            <a:br>
              <a:rPr lang="en-US" sz="1600" dirty="0">
                <a:latin typeface="+mj-lt"/>
              </a:rPr>
            </a:br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Julie Samuels FRSA (M Phil), researcher, author &amp; artist working in social enterprise on arts &amp; heritage projects (UK and Europe) </a:t>
            </a:r>
            <a:br>
              <a:rPr lang="en-US" sz="1600" dirty="0">
                <a:latin typeface="+mj-lt"/>
              </a:rPr>
            </a:b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Carlos Largacha-Martinez, TEDx speaker, social inventor/futurologist, Fulbright Fellow Post-Doc Scholar Program (South America) </a:t>
            </a:r>
            <a:br>
              <a:rPr lang="en-US" sz="1600" dirty="0">
                <a:latin typeface="+mj-lt"/>
              </a:rPr>
            </a:br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Mitch Weisburgh, co-founder Academic Business Advisors, developing business strategies to align products/services with purchasing decisions &amp; technology for schools (North America) </a:t>
            </a:r>
            <a:br>
              <a:rPr lang="en-US" sz="1600" dirty="0">
                <a:latin typeface="+mj-lt"/>
              </a:rPr>
            </a:b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Rachida </a:t>
            </a:r>
            <a:r>
              <a:rPr lang="en-US" sz="1600" dirty="0" err="1">
                <a:latin typeface="+mj-lt"/>
              </a:rPr>
              <a:t>Merbough</a:t>
            </a:r>
            <a:r>
              <a:rPr lang="en-US" sz="1600" dirty="0">
                <a:latin typeface="+mj-lt"/>
              </a:rPr>
              <a:t> (</a:t>
            </a:r>
            <a:r>
              <a:rPr lang="en-US" sz="1600" dirty="0" err="1">
                <a:latin typeface="+mj-lt"/>
              </a:rPr>
              <a:t>DrBA</a:t>
            </a:r>
            <a:r>
              <a:rPr lang="en-US" sz="1600" dirty="0">
                <a:latin typeface="+mj-lt"/>
              </a:rPr>
              <a:t>), certified renewable energies finance, Frankfurt School of Finance and Management (Africa) </a:t>
            </a:r>
            <a:br>
              <a:rPr lang="en-US" sz="1600" dirty="0">
                <a:latin typeface="+mj-lt"/>
              </a:rPr>
            </a:b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Lynda Leavitt EDD, Professor, College of Education and Human services Lindenwood University, Missouri (North America)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9638B2-C298-43DF-9E53-E488FD880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47" y="5764743"/>
            <a:ext cx="9952695" cy="972605"/>
          </a:xfrm>
        </p:spPr>
        <p:txBody>
          <a:bodyPr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Creativity offers us a new formula for 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CB15E6-158A-47B4-B8D0-1CEFAD536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0477" y="5533096"/>
            <a:ext cx="8390375" cy="678094"/>
          </a:xfrm>
        </p:spPr>
        <p:txBody>
          <a:bodyPr>
            <a:normAutofit/>
          </a:bodyPr>
          <a:lstStyle/>
          <a:p>
            <a:pPr algn="r"/>
            <a:r>
              <a:rPr lang="en-US" sz="1200" dirty="0"/>
              <a:t>ASN Project 2022-23</a:t>
            </a:r>
          </a:p>
          <a:p>
            <a:pPr algn="r"/>
            <a:r>
              <a:rPr lang="en-US" sz="1200" dirty="0"/>
              <a:t>The ASN an RSA Fellow Network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DCC244-84A3-4958-B27C-A125CA27DE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917" y="6393549"/>
            <a:ext cx="5410635" cy="51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25096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DarkSeedLeftStep">
      <a:dk1>
        <a:srgbClr val="000000"/>
      </a:dk1>
      <a:lt1>
        <a:srgbClr val="FFFFFF"/>
      </a:lt1>
      <a:dk2>
        <a:srgbClr val="1C2B31"/>
      </a:dk2>
      <a:lt2>
        <a:srgbClr val="F1F0F3"/>
      </a:lt2>
      <a:accent1>
        <a:srgbClr val="9AA81E"/>
      </a:accent1>
      <a:accent2>
        <a:srgbClr val="D09517"/>
      </a:accent2>
      <a:accent3>
        <a:srgbClr val="E75C29"/>
      </a:accent3>
      <a:accent4>
        <a:srgbClr val="D51734"/>
      </a:accent4>
      <a:accent5>
        <a:srgbClr val="E72995"/>
      </a:accent5>
      <a:accent6>
        <a:srgbClr val="D517D2"/>
      </a:accent6>
      <a:hlink>
        <a:srgbClr val="C14577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504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Gill Sans Nova</vt:lpstr>
      <vt:lpstr>GradientRiseVTI</vt:lpstr>
      <vt:lpstr>Creativity offers us a new formula for life</vt:lpstr>
      <vt:lpstr>Creativity offers us a new formula for life</vt:lpstr>
      <vt:lpstr>Creativity offers us a new formula for life</vt:lpstr>
      <vt:lpstr>Creativity offers us a new formula for life</vt:lpstr>
      <vt:lpstr>Creativity offers us a new formula for life</vt:lpstr>
      <vt:lpstr>Creativity offers us a new formula for life</vt:lpstr>
      <vt:lpstr>Creativity offers us a new formula for life</vt:lpstr>
      <vt:lpstr>Creativity offers us a new formula for life</vt:lpstr>
      <vt:lpstr>Creativity offers us a new formula for life</vt:lpstr>
      <vt:lpstr>Creativity offers us a new formula for life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Creativity offers us a new formula for life</dc:title>
  <dc:creator>zoe camper</dc:creator>
  <cp:lastModifiedBy>zoe camper</cp:lastModifiedBy>
  <cp:revision>17</cp:revision>
  <dcterms:created xsi:type="dcterms:W3CDTF">2022-04-13T20:19:33Z</dcterms:created>
  <dcterms:modified xsi:type="dcterms:W3CDTF">2022-05-19T23:04:23Z</dcterms:modified>
</cp:coreProperties>
</file>